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7" r:id="rId11"/>
    <p:sldId id="266" r:id="rId12"/>
    <p:sldId id="268" r:id="rId13"/>
    <p:sldId id="265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jXrhtU1jVHYQQuX7qLh4V5CvTv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54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4675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Google Shape;24;p13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5" name="Google Shape;25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26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" name="Google Shape;27;p1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28" name="Google Shape;28;p1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9" name="Google Shape;29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374C81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C81">
                <a:alpha val="49803"/>
              </a:srgbClr>
            </a:solidFill>
            <a:ln>
              <a:noFill/>
            </a:ln>
          </p:spPr>
        </p:sp>
        <p:sp>
          <p:nvSpPr>
            <p:cNvPr id="31" name="Google Shape;31;p1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2" name="Google Shape;32;p1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80000"/>
              </a:srgbClr>
            </a:solidFill>
            <a:ln>
              <a:noFill/>
            </a:ln>
          </p:spPr>
        </p:sp>
        <p:sp>
          <p:nvSpPr>
            <p:cNvPr id="33" name="Google Shape;33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374C81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13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Título y descripció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con descripción">
  <p:cSld name="Cita con descripció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103" name="Google Shape;103;p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8FA1C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2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8FA1C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jeta de nombre">
  <p:cSld name="Tarjeta de nombr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la tarjeta de nombre">
  <p:cSld name="Citar la tarjeta de nombr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118" name="Google Shape;118;p2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8FA1C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8FA1C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ro o falso">
  <p:cSld name="Verdadero o fals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0" name="Google Shape;10;p1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374C81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C81">
                <a:alpha val="49803"/>
              </a:srgbClr>
            </a:solidFill>
            <a:ln>
              <a:noFill/>
            </a:ln>
          </p:spPr>
        </p:sp>
        <p:sp>
          <p:nvSpPr>
            <p:cNvPr id="13" name="Google Shape;13;p1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4" name="Google Shape;14;p1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77B2">
                <a:alpha val="80000"/>
              </a:srgbClr>
            </a:solidFill>
            <a:ln>
              <a:noFill/>
            </a:ln>
          </p:spPr>
        </p:sp>
        <p:sp>
          <p:nvSpPr>
            <p:cNvPr id="15" name="Google Shape;15;p1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374C81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1262367" y="3190145"/>
            <a:ext cx="5473283" cy="2643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Informe de Gestión Institucional  2023</a:t>
            </a:r>
            <a:r>
              <a:rPr lang="es-CO"/>
              <a:t/>
            </a:r>
            <a:br>
              <a:rPr lang="es-CO"/>
            </a:br>
            <a:endParaRPr/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123" y="412124"/>
            <a:ext cx="4733522" cy="149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0591" y="412124"/>
            <a:ext cx="4089727" cy="60967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CO" dirty="0" smtClean="0"/>
              <a:t>Aseguramiento dela Calidad</a:t>
            </a:r>
            <a:endParaRPr dirty="0"/>
          </a:p>
        </p:txBody>
      </p:sp>
      <p:sp>
        <p:nvSpPr>
          <p:cNvPr id="260" name="Google Shape;260;p11"/>
          <p:cNvSpPr txBox="1">
            <a:spLocks noGrp="1"/>
          </p:cNvSpPr>
          <p:nvPr>
            <p:ph type="body" idx="1"/>
          </p:nvPr>
        </p:nvSpPr>
        <p:spPr>
          <a:xfrm>
            <a:off x="677333" y="1122947"/>
            <a:ext cx="5676971" cy="555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endParaRPr lang="es-CO" sz="2000" dirty="0" smtClean="0">
              <a:solidFill>
                <a:schemeClr val="dk1"/>
              </a:solidFill>
            </a:endParaRPr>
          </a:p>
          <a:p>
            <a:r>
              <a:rPr lang="es-CO" sz="1500" dirty="0" smtClean="0"/>
              <a:t>Análisis </a:t>
            </a:r>
            <a:r>
              <a:rPr lang="es-CO" sz="1500" dirty="0"/>
              <a:t>de los resultados </a:t>
            </a:r>
            <a:r>
              <a:rPr lang="es-CO" sz="1500" dirty="0" smtClean="0"/>
              <a:t>: </a:t>
            </a:r>
            <a:r>
              <a:rPr lang="es-MX" sz="1500" dirty="0"/>
              <a:t>Este análisis </a:t>
            </a:r>
            <a:r>
              <a:rPr lang="es-MX" sz="1500" dirty="0" smtClean="0"/>
              <a:t>implicó </a:t>
            </a:r>
            <a:r>
              <a:rPr lang="es-MX" sz="1500" dirty="0"/>
              <a:t>examinar en profundidad los datos recopilados durante el proceso de evaluación y autoevaluación para extraer </a:t>
            </a:r>
            <a:r>
              <a:rPr lang="es-MX" sz="1500" dirty="0" smtClean="0"/>
              <a:t>los aspectos significativos </a:t>
            </a:r>
            <a:r>
              <a:rPr lang="es-MX" sz="1500" dirty="0"/>
              <a:t>y tomar decisiones informadas sobre el futuro de la </a:t>
            </a:r>
            <a:r>
              <a:rPr lang="es-MX" sz="1500" dirty="0" smtClean="0"/>
              <a:t>corporación .</a:t>
            </a:r>
            <a:endParaRPr lang="es-MX" sz="1500" dirty="0"/>
          </a:p>
          <a:p>
            <a:r>
              <a:rPr lang="es-CO" sz="1500" dirty="0" smtClean="0"/>
              <a:t>Elaboración de la Matriz </a:t>
            </a:r>
            <a:r>
              <a:rPr lang="es-CO" sz="1500" dirty="0"/>
              <a:t>de Resultados de aplicación del 2022 y 2023 </a:t>
            </a:r>
            <a:r>
              <a:rPr lang="es-CO" dirty="0"/>
              <a:t> </a:t>
            </a:r>
            <a:endParaRPr lang="es-CO" dirty="0" smtClean="0"/>
          </a:p>
          <a:p>
            <a:r>
              <a:rPr lang="es-CO" sz="1500" dirty="0" smtClean="0"/>
              <a:t>Estructuración del Plan </a:t>
            </a:r>
            <a:r>
              <a:rPr lang="es-CO" sz="1500" dirty="0"/>
              <a:t>de </a:t>
            </a:r>
            <a:r>
              <a:rPr lang="es-CO" sz="1500" dirty="0" smtClean="0"/>
              <a:t>Mejoramiento para  </a:t>
            </a:r>
            <a:r>
              <a:rPr lang="es-MX" sz="1500" dirty="0"/>
              <a:t>la definición de acciones concretas para fortalecer y mejorar la calidad institucional en diferentes aspectos. </a:t>
            </a:r>
            <a:endParaRPr lang="es-MX" sz="15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s-CO" sz="1300" b="1" dirty="0"/>
              <a:t>Diagnóstico institucional</a:t>
            </a:r>
            <a:endParaRPr lang="es-CO" sz="13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CO" sz="1300" b="1" dirty="0"/>
              <a:t>Definición de objetivos</a:t>
            </a:r>
            <a:endParaRPr lang="es-CO" sz="13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CO" sz="1300" b="1" dirty="0"/>
              <a:t>Identificación de acciones estratégicas:</a:t>
            </a:r>
            <a:r>
              <a:rPr lang="es-CO" sz="1300" dirty="0"/>
              <a:t> </a:t>
            </a:r>
            <a:r>
              <a:rPr lang="es-CO" sz="1300" b="1" dirty="0"/>
              <a:t>Asignación de responsabilidades y recursos</a:t>
            </a:r>
            <a:endParaRPr lang="es-CO" sz="13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CO" sz="1300" b="1" dirty="0"/>
              <a:t>Monitoreo y seguimiento</a:t>
            </a:r>
            <a:r>
              <a:rPr lang="es-CO" sz="13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CO" sz="1300" b="1" dirty="0"/>
              <a:t>Evaluación y ajuste</a:t>
            </a:r>
            <a:endParaRPr lang="es-CO" sz="1300" dirty="0"/>
          </a:p>
          <a:p>
            <a:r>
              <a:rPr lang="es-CO" sz="1400" dirty="0" smtClean="0"/>
              <a:t>Implementación </a:t>
            </a:r>
            <a:r>
              <a:rPr lang="es-CO" sz="1400" dirty="0"/>
              <a:t>de herramientas mejoradas para recopilar información </a:t>
            </a:r>
            <a:r>
              <a:rPr lang="es-MX" sz="1400" dirty="0" smtClean="0"/>
              <a:t>para la próxima evaluación y autoevaluación 2025 </a:t>
            </a:r>
            <a:endParaRPr lang="es-MX" sz="1400" dirty="0"/>
          </a:p>
          <a:p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16" y="1122947"/>
            <a:ext cx="4483769" cy="45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5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CO" dirty="0" smtClean="0"/>
              <a:t>Proyección Social </a:t>
            </a:r>
            <a:endParaRPr dirty="0"/>
          </a:p>
        </p:txBody>
      </p:sp>
      <p:sp>
        <p:nvSpPr>
          <p:cNvPr id="260" name="Google Shape;260;p11"/>
          <p:cNvSpPr txBox="1">
            <a:spLocks noGrp="1"/>
          </p:cNvSpPr>
          <p:nvPr>
            <p:ph type="body" idx="1"/>
          </p:nvPr>
        </p:nvSpPr>
        <p:spPr>
          <a:xfrm>
            <a:off x="677333" y="1299411"/>
            <a:ext cx="5676971" cy="538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endParaRPr lang="es-CO" sz="2000" dirty="0" smtClean="0">
              <a:solidFill>
                <a:schemeClr val="dk1"/>
              </a:solidFill>
            </a:endParaRPr>
          </a:p>
          <a:p>
            <a:pPr marL="342900" indent="-342900">
              <a:spcBef>
                <a:spcPts val="0"/>
              </a:spcBef>
              <a:buSzPts val="1600"/>
            </a:pPr>
            <a:r>
              <a:rPr lang="es-MX" sz="1600" dirty="0" smtClean="0"/>
              <a:t>Realización de eventos de carácter académico y social (</a:t>
            </a:r>
            <a:r>
              <a:rPr lang="es-MX" sz="1600" dirty="0" err="1" smtClean="0"/>
              <a:t>webinars</a:t>
            </a:r>
            <a:r>
              <a:rPr lang="es-MX" sz="1600" dirty="0" smtClean="0"/>
              <a:t>) gratuitos para </a:t>
            </a:r>
            <a:r>
              <a:rPr lang="es-MX" sz="1600" dirty="0"/>
              <a:t>la comunidad </a:t>
            </a:r>
            <a:r>
              <a:rPr lang="es-MX" sz="1600" dirty="0" smtClean="0"/>
              <a:t>en general sobre </a:t>
            </a:r>
            <a:r>
              <a:rPr lang="es-MX" sz="1600" dirty="0"/>
              <a:t>una variedad de temas relevantes, desde habilidades </a:t>
            </a:r>
            <a:r>
              <a:rPr lang="es-MX" sz="1600" dirty="0" smtClean="0"/>
              <a:t>laborales, de salud </a:t>
            </a:r>
            <a:r>
              <a:rPr lang="es-MX" sz="1600" dirty="0"/>
              <a:t>y bienestar.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endParaRPr lang="es-CO" sz="2000" dirty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s-CO" sz="1600" dirty="0" smtClean="0">
                <a:solidFill>
                  <a:schemeClr val="dk1"/>
                </a:solidFill>
              </a:rPr>
              <a:t>Desde </a:t>
            </a:r>
            <a:r>
              <a:rPr lang="es-CO" sz="1600" dirty="0">
                <a:solidFill>
                  <a:schemeClr val="dk1"/>
                </a:solidFill>
              </a:rPr>
              <a:t>Educación </a:t>
            </a:r>
            <a:r>
              <a:rPr lang="es-CO" sz="1600" dirty="0" smtClean="0">
                <a:solidFill>
                  <a:schemeClr val="dk1"/>
                </a:solidFill>
              </a:rPr>
              <a:t>continuada </a:t>
            </a:r>
            <a:r>
              <a:rPr lang="es-CO" sz="1600" dirty="0">
                <a:solidFill>
                  <a:schemeClr val="dk1"/>
                </a:solidFill>
              </a:rPr>
              <a:t>se ofrecieron </a:t>
            </a:r>
            <a:r>
              <a:rPr lang="es-CO" sz="1600" dirty="0" smtClean="0">
                <a:solidFill>
                  <a:schemeClr val="dk1"/>
                </a:solidFill>
              </a:rPr>
              <a:t>becas parciales  y completas dirigida a la comunidad en general 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endParaRPr lang="es-CO" sz="1600" dirty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s-CO" sz="1600" dirty="0" smtClean="0">
                <a:solidFill>
                  <a:schemeClr val="dk1"/>
                </a:solidFill>
              </a:rPr>
              <a:t>Continuidad del programa </a:t>
            </a:r>
            <a:r>
              <a:rPr lang="es-CO" sz="1600" dirty="0">
                <a:solidFill>
                  <a:schemeClr val="dk1"/>
                </a:solidFill>
              </a:rPr>
              <a:t>de Becas “Padre Orlando Gómez” de los programas </a:t>
            </a:r>
            <a:r>
              <a:rPr lang="es-CO" sz="1600" dirty="0" smtClean="0">
                <a:solidFill>
                  <a:schemeClr val="dk1"/>
                </a:solidFill>
              </a:rPr>
              <a:t>académicos: se </a:t>
            </a:r>
            <a:r>
              <a:rPr lang="es-CO" sz="1600" dirty="0">
                <a:solidFill>
                  <a:schemeClr val="dk1"/>
                </a:solidFill>
              </a:rPr>
              <a:t>mantuvo la comunicación con las diferentes Secretarias de Educación del Territorio Nacional,  además </a:t>
            </a:r>
            <a:r>
              <a:rPr lang="es-CO" sz="1600" dirty="0" smtClean="0">
                <a:solidFill>
                  <a:schemeClr val="dk1"/>
                </a:solidFill>
              </a:rPr>
              <a:t>se inició comunicación </a:t>
            </a:r>
            <a:r>
              <a:rPr lang="es-CO" sz="1600" dirty="0">
                <a:solidFill>
                  <a:schemeClr val="dk1"/>
                </a:solidFill>
              </a:rPr>
              <a:t>con distintas fundaciones </a:t>
            </a:r>
            <a:r>
              <a:rPr lang="es-CO" sz="1600" dirty="0" smtClean="0">
                <a:solidFill>
                  <a:schemeClr val="dk1"/>
                </a:solidFill>
              </a:rPr>
              <a:t>y  </a:t>
            </a:r>
            <a:r>
              <a:rPr lang="es-CO" sz="1600" dirty="0">
                <a:solidFill>
                  <a:schemeClr val="dk1"/>
                </a:solidFill>
              </a:rPr>
              <a:t>otros </a:t>
            </a:r>
            <a:r>
              <a:rPr lang="es-CO" sz="1600" dirty="0" smtClean="0">
                <a:solidFill>
                  <a:schemeClr val="dk1"/>
                </a:solidFill>
              </a:rPr>
              <a:t>instituciones de nivel regional de ámbito privado y público.</a:t>
            </a:r>
          </a:p>
          <a:p>
            <a:pPr marL="342900" indent="-342900">
              <a:buSzPts val="1600"/>
            </a:pPr>
            <a:r>
              <a:rPr lang="es-MX" sz="1600" dirty="0">
                <a:solidFill>
                  <a:schemeClr val="dk1"/>
                </a:solidFill>
              </a:rPr>
              <a:t>Se </a:t>
            </a:r>
            <a:r>
              <a:rPr lang="es-MX" sz="1600" dirty="0" smtClean="0"/>
              <a:t>dio inicio </a:t>
            </a:r>
            <a:r>
              <a:rPr lang="es-MX" sz="1600" dirty="0"/>
              <a:t>a la búsqueda de convenios de colaboración con comunidades indígenas y étnicas con el objetivo de ampliar el alcance del programa de becas de formación.</a:t>
            </a:r>
            <a:endParaRPr lang="es-MX" sz="1600" dirty="0">
              <a:solidFill>
                <a:schemeClr val="dk1"/>
              </a:solidFill>
            </a:endParaRPr>
          </a:p>
        </p:txBody>
      </p:sp>
      <p:pic>
        <p:nvPicPr>
          <p:cNvPr id="261" name="Google Shape;26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79768" y="991891"/>
            <a:ext cx="5046613" cy="52694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CO" dirty="0" smtClean="0"/>
              <a:t>Bienestar Universitario/Institucional</a:t>
            </a:r>
            <a:endParaRPr dirty="0"/>
          </a:p>
        </p:txBody>
      </p:sp>
      <p:sp>
        <p:nvSpPr>
          <p:cNvPr id="260" name="Google Shape;260;p11"/>
          <p:cNvSpPr txBox="1">
            <a:spLocks noGrp="1"/>
          </p:cNvSpPr>
          <p:nvPr>
            <p:ph type="body" idx="1"/>
          </p:nvPr>
        </p:nvSpPr>
        <p:spPr>
          <a:xfrm>
            <a:off x="677333" y="1299411"/>
            <a:ext cx="6437341" cy="538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endParaRPr lang="es-CO" sz="2000" dirty="0" smtClean="0">
              <a:solidFill>
                <a:schemeClr val="dk1"/>
              </a:solidFill>
            </a:endParaRPr>
          </a:p>
          <a:p>
            <a:r>
              <a:rPr lang="es-MX" sz="1500" dirty="0"/>
              <a:t>Programas de desarrollo personal y liderazgo: </a:t>
            </a:r>
            <a:r>
              <a:rPr lang="es-MX" sz="1500" dirty="0" smtClean="0"/>
              <a:t>capacitación </a:t>
            </a:r>
            <a:r>
              <a:rPr lang="es-MX" sz="1500" dirty="0"/>
              <a:t>sobre habilidades de comunicación, resolución de conflictos, liderazgo, gestión del tiempo y otras habilidades para la vida que ayuden </a:t>
            </a:r>
            <a:r>
              <a:rPr lang="es-MX" sz="1500" dirty="0" smtClean="0"/>
              <a:t>al crecimiento personal </a:t>
            </a:r>
            <a:r>
              <a:rPr lang="es-MX" sz="1500" dirty="0"/>
              <a:t>y </a:t>
            </a:r>
            <a:r>
              <a:rPr lang="es-MX" sz="1500" dirty="0" smtClean="0"/>
              <a:t>profesional.</a:t>
            </a:r>
            <a:endParaRPr lang="es-MX" sz="1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endParaRPr lang="es-CO" sz="2000" dirty="0" smtClean="0">
              <a:solidFill>
                <a:schemeClr val="dk1"/>
              </a:solidFill>
            </a:endParaRPr>
          </a:p>
          <a:p>
            <a:pPr marL="342900" lvl="0" indent="-342900">
              <a:spcBef>
                <a:spcPts val="0"/>
              </a:spcBef>
              <a:buSzPts val="1600"/>
            </a:pPr>
            <a:r>
              <a:rPr lang="es-MX" sz="1500" dirty="0"/>
              <a:t>A</a:t>
            </a:r>
            <a:r>
              <a:rPr lang="es-MX" sz="1500" dirty="0" smtClean="0"/>
              <a:t>poyo </a:t>
            </a:r>
            <a:r>
              <a:rPr lang="es-MX" sz="1500" dirty="0"/>
              <a:t>psicológico: </a:t>
            </a:r>
            <a:r>
              <a:rPr lang="es-MX" sz="1500" dirty="0" smtClean="0"/>
              <a:t>a través de charlas con profesionales </a:t>
            </a:r>
            <a:r>
              <a:rPr lang="es-MX" sz="1500" dirty="0"/>
              <a:t>para abordar preocupaciones relacionadas con el estrés, la ansiedad, la depresión y otras dificultades emocionales.</a:t>
            </a:r>
          </a:p>
          <a:p>
            <a:pPr marL="342900" lvl="0" indent="-342900">
              <a:spcBef>
                <a:spcPts val="0"/>
              </a:spcBef>
              <a:buSzPts val="1600"/>
            </a:pPr>
            <a:endParaRPr lang="es-CO" sz="1600" dirty="0">
              <a:solidFill>
                <a:schemeClr val="dk1"/>
              </a:solidFill>
            </a:endParaRPr>
          </a:p>
          <a:p>
            <a:pPr marL="342900" lvl="0" indent="-342900">
              <a:spcBef>
                <a:spcPts val="0"/>
              </a:spcBef>
              <a:buSzPts val="1600"/>
            </a:pPr>
            <a:r>
              <a:rPr lang="es-ES" sz="1600" dirty="0" smtClean="0"/>
              <a:t>Convenio </a:t>
            </a:r>
            <a:r>
              <a:rPr lang="es-ES" sz="1600" dirty="0"/>
              <a:t>de Colaboración entre </a:t>
            </a:r>
            <a:r>
              <a:rPr lang="es-ES" sz="1600" dirty="0" smtClean="0"/>
              <a:t>UNADE, para promover el desarrollo profesional de  los docentes  y equipo administrativo. </a:t>
            </a:r>
          </a:p>
          <a:p>
            <a:pPr marL="342900" lvl="0" indent="-342900">
              <a:spcBef>
                <a:spcPts val="0"/>
              </a:spcBef>
              <a:buSzPts val="1600"/>
            </a:pPr>
            <a:endParaRPr lang="es-CO" sz="1600" dirty="0" smtClean="0">
              <a:solidFill>
                <a:schemeClr val="dk1"/>
              </a:solidFill>
            </a:endParaRPr>
          </a:p>
          <a:p>
            <a:pPr marL="342900" lvl="0" indent="-342900">
              <a:spcBef>
                <a:spcPts val="0"/>
              </a:spcBef>
              <a:buSzPts val="1600"/>
            </a:pPr>
            <a:r>
              <a:rPr lang="es-CO" sz="1600" dirty="0" smtClean="0">
                <a:solidFill>
                  <a:schemeClr val="dk1"/>
                </a:solidFill>
              </a:rPr>
              <a:t>Búsqueda de convenios de recreación, entretenimiento y esparcimiento , </a:t>
            </a:r>
            <a:r>
              <a:rPr lang="es-CO" sz="1600" dirty="0">
                <a:solidFill>
                  <a:schemeClr val="dk1"/>
                </a:solidFill>
              </a:rPr>
              <a:t>actividades e</a:t>
            </a:r>
            <a:r>
              <a:rPr lang="es-MX" sz="1600" dirty="0">
                <a:solidFill>
                  <a:schemeClr val="dk1"/>
                </a:solidFill>
              </a:rPr>
              <a:t> esenciales para promover el bienestar físico, mental y emocional de los estudiantes y fomentar un ambiente universitario positivo y </a:t>
            </a:r>
            <a:r>
              <a:rPr lang="es-MX" sz="1600" dirty="0" smtClean="0">
                <a:solidFill>
                  <a:schemeClr val="dk1"/>
                </a:solidFill>
              </a:rPr>
              <a:t>enriquecido.</a:t>
            </a:r>
          </a:p>
          <a:p>
            <a:pPr marL="342900" lvl="0" indent="-342900">
              <a:spcBef>
                <a:spcPts val="0"/>
              </a:spcBef>
              <a:buSzPts val="1600"/>
            </a:pPr>
            <a:endParaRPr lang="es-MX" sz="1600" dirty="0" smtClean="0">
              <a:solidFill>
                <a:schemeClr val="dk1"/>
              </a:solidFill>
            </a:endParaRPr>
          </a:p>
          <a:p>
            <a:pPr marL="342900" lvl="0" indent="-342900">
              <a:spcBef>
                <a:spcPts val="0"/>
              </a:spcBef>
              <a:buSzPts val="1600"/>
            </a:pPr>
            <a:r>
              <a:rPr lang="es-MX" sz="1600" dirty="0">
                <a:solidFill>
                  <a:schemeClr val="dk1"/>
                </a:solidFill>
              </a:rPr>
              <a:t>Se han establecido convenios de colaboración con empresas para brindar a los estudiantes de pregrado la oportunidad de adquirir experiencia práctica, promoviendo así tanto el desarrollo de habilidades como la empleabilidad.</a:t>
            </a:r>
            <a:endParaRPr lang="es-CO" sz="1600" dirty="0">
              <a:solidFill>
                <a:schemeClr val="dk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616" y="1299411"/>
            <a:ext cx="1838325" cy="1714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829" y="4778037"/>
            <a:ext cx="2105025" cy="1714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567" y="3063537"/>
            <a:ext cx="32575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61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849823" y="997387"/>
            <a:ext cx="984400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5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"Enseñar no es transferir conocimiento, sino crear las posibilidades para su propia producción o construcción".</a:t>
            </a:r>
            <a:endParaRPr/>
          </a:p>
        </p:txBody>
      </p:sp>
      <p:pic>
        <p:nvPicPr>
          <p:cNvPr id="253" name="Google Shape;25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5475" y="5595759"/>
            <a:ext cx="3110785" cy="97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 txBox="1"/>
          <p:nvPr/>
        </p:nvSpPr>
        <p:spPr>
          <a:xfrm>
            <a:off x="849823" y="4635401"/>
            <a:ext cx="41225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Paulo Freire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title"/>
          </p:nvPr>
        </p:nvSpPr>
        <p:spPr>
          <a:xfrm>
            <a:off x="5220027" y="1099548"/>
            <a:ext cx="3709116" cy="71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s-CO" sz="4000"/>
              <a:t>Contenido</a:t>
            </a:r>
            <a:r>
              <a:rPr lang="es-CO"/>
              <a:t> </a:t>
            </a:r>
            <a:endParaRPr/>
          </a:p>
        </p:txBody>
      </p:sp>
      <p:pic>
        <p:nvPicPr>
          <p:cNvPr id="151" name="Google Shape;15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0761" y="837128"/>
            <a:ext cx="4410164" cy="5486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2" name="Google Shape;152;p2"/>
          <p:cNvSpPr txBox="1">
            <a:spLocks noGrp="1"/>
          </p:cNvSpPr>
          <p:nvPr>
            <p:ph type="body" idx="2"/>
          </p:nvPr>
        </p:nvSpPr>
        <p:spPr>
          <a:xfrm>
            <a:off x="5220027" y="2079445"/>
            <a:ext cx="4773677" cy="36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>
                <a:solidFill>
                  <a:schemeClr val="dk1"/>
                </a:solidFill>
              </a:rPr>
              <a:t>Introducción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>
                <a:solidFill>
                  <a:schemeClr val="dk1"/>
                </a:solidFill>
              </a:rPr>
              <a:t>Cambios Institucionales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>
                <a:solidFill>
                  <a:schemeClr val="dk1"/>
                </a:solidFill>
              </a:rPr>
              <a:t>Pregrado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>
                <a:solidFill>
                  <a:schemeClr val="dk1"/>
                </a:solidFill>
              </a:rPr>
              <a:t>Investigación </a:t>
            </a:r>
            <a:endParaRPr lang="es-CO" dirty="0" smtClean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 smtClean="0">
                <a:solidFill>
                  <a:schemeClr val="dk1"/>
                </a:solidFill>
              </a:rPr>
              <a:t>Posgrado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>
                <a:solidFill>
                  <a:schemeClr val="dk1"/>
                </a:solidFill>
              </a:rPr>
              <a:t>Educación Continua y Extensión. </a:t>
            </a:r>
            <a:endParaRPr lang="es-CO" dirty="0" smtClean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 smtClean="0">
                <a:solidFill>
                  <a:schemeClr val="dk1"/>
                </a:solidFill>
              </a:rPr>
              <a:t>Aseguramiento de la Calidad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 smtClean="0">
                <a:solidFill>
                  <a:schemeClr val="dk1"/>
                </a:solidFill>
              </a:rPr>
              <a:t>Proyección social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s-CO" dirty="0" smtClean="0">
                <a:solidFill>
                  <a:schemeClr val="dk1"/>
                </a:solidFill>
              </a:rPr>
              <a:t>Bienestar Universitario / Institucional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1558" y="346627"/>
            <a:ext cx="3110785" cy="97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4062091" cy="74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s-CO" sz="4400"/>
              <a:t>Introducción </a:t>
            </a:r>
            <a:endParaRPr sz="4400"/>
          </a:p>
        </p:txBody>
      </p:sp>
      <p:sp>
        <p:nvSpPr>
          <p:cNvPr id="159" name="Google Shape;159;p3"/>
          <p:cNvSpPr txBox="1">
            <a:spLocks noGrp="1"/>
          </p:cNvSpPr>
          <p:nvPr>
            <p:ph type="body" idx="1"/>
          </p:nvPr>
        </p:nvSpPr>
        <p:spPr>
          <a:xfrm>
            <a:off x="677334" y="1884947"/>
            <a:ext cx="8651150" cy="427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560"/>
              <a:buNone/>
            </a:pPr>
            <a:r>
              <a:rPr lang="es-MX" sz="2000" dirty="0">
                <a:solidFill>
                  <a:schemeClr val="dk1"/>
                </a:solidFill>
                <a:latin typeface="Segoe UI Variable Text" pitchFamily="2" charset="0"/>
              </a:rPr>
              <a:t>Durante el año 2023, la </a:t>
            </a:r>
            <a:r>
              <a:rPr lang="es-MX" sz="2000" dirty="0" smtClean="0">
                <a:solidFill>
                  <a:schemeClr val="dk1"/>
                </a:solidFill>
                <a:latin typeface="Segoe UI Variable Text" pitchFamily="2" charset="0"/>
              </a:rPr>
              <a:t>corporación </a:t>
            </a:r>
            <a:r>
              <a:rPr lang="es-MX" sz="2000" dirty="0">
                <a:solidFill>
                  <a:schemeClr val="dk1"/>
                </a:solidFill>
                <a:latin typeface="Segoe UI Variable Text" pitchFamily="2" charset="0"/>
              </a:rPr>
              <a:t>emprendió una serie de acciones diversas en áreas clave como pregrado, posgrado, investigación y bienestar institucional. Estas acciones abarcaron desde la mejora </a:t>
            </a:r>
            <a:r>
              <a:rPr lang="es-MX" sz="2000" dirty="0" smtClean="0">
                <a:solidFill>
                  <a:schemeClr val="dk1"/>
                </a:solidFill>
                <a:latin typeface="Segoe UI Variable Text" pitchFamily="2" charset="0"/>
              </a:rPr>
              <a:t>de </a:t>
            </a:r>
            <a:r>
              <a:rPr lang="es-MX" sz="2000" dirty="0">
                <a:solidFill>
                  <a:schemeClr val="dk1"/>
                </a:solidFill>
                <a:latin typeface="Segoe UI Variable Text" pitchFamily="2" charset="0"/>
              </a:rPr>
              <a:t>los programas académicos de pregrado hasta la </a:t>
            </a:r>
            <a:r>
              <a:rPr lang="es-MX" sz="2000" dirty="0" smtClean="0">
                <a:solidFill>
                  <a:schemeClr val="dk1"/>
                </a:solidFill>
                <a:latin typeface="Segoe UI Variable Text" pitchFamily="2" charset="0"/>
              </a:rPr>
              <a:t>formulación de programas </a:t>
            </a:r>
            <a:r>
              <a:rPr lang="es-MX" sz="2000" dirty="0">
                <a:solidFill>
                  <a:schemeClr val="dk1"/>
                </a:solidFill>
                <a:latin typeface="Segoe UI Variable Text" pitchFamily="2" charset="0"/>
              </a:rPr>
              <a:t>de posgrado para promover la excelencia académica. Además, se intensificaron las actividades de investigación, fomentando la generación de conocimiento innovador y relevante. Al mismo tiempo, se realizaron esfuerzos significativos para fortalecer el bienestar integral de la comunidad universitaria, priorizando el cuidado y apoyo tanto de estudiantes como del personal académico y administrativo. Este resumen ofrece un vistazo inicial a las múltiples acciones llevadas a cabo en la universidad durante el año, reflejando su compromiso continuo con la excelencia académica y el desarrollo integral de sus miembros.</a:t>
            </a:r>
            <a:endParaRPr sz="2000" dirty="0">
              <a:solidFill>
                <a:schemeClr val="dk1"/>
              </a:solidFill>
              <a:latin typeface="Segoe UI Variable Text" pitchFamily="2" charset="0"/>
            </a:endParaRPr>
          </a:p>
        </p:txBody>
      </p:sp>
      <p:pic>
        <p:nvPicPr>
          <p:cNvPr id="160" name="Google Shape;16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533" y="379411"/>
            <a:ext cx="3110785" cy="97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/>
          <p:nvPr/>
        </p:nvSpPr>
        <p:spPr>
          <a:xfrm>
            <a:off x="677334" y="609600"/>
            <a:ext cx="6126422" cy="87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CO" sz="36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Cambios Institucionales </a:t>
            </a:r>
            <a:endParaRPr sz="3600" b="0" i="0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355360" y="2155730"/>
            <a:ext cx="6934081" cy="350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es-CO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El 05 de Octubre del 2022, se </a:t>
            </a:r>
            <a:r>
              <a:rPr lang="es-CO" b="0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oficializó </a:t>
            </a:r>
            <a:r>
              <a:rPr lang="es-CO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por medio de acto interno acta No. 18 de Asamblea de Fundadores, el cambio del revisor fiscal y la ratificación del representante legal, rector y representante legal suplente</a:t>
            </a:r>
            <a:r>
              <a:rPr lang="es-CO" b="0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endParaRPr lang="es-CO" b="0" i="0" u="none" strike="noStrike" cap="none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es-CO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A</a:t>
            </a:r>
            <a:r>
              <a:rPr lang="es-CO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justes </a:t>
            </a:r>
            <a:r>
              <a:rPr lang="es-CO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en el reglamento de investigación vigente desde enero de 2015. Se busca garantizar que el reglamento refleje las nuevas dinámicas y necesidades de la comunidad </a:t>
            </a:r>
            <a:r>
              <a:rPr lang="es-CO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académica</a:t>
            </a: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endParaRPr lang="es-CO" dirty="0" smtClean="0">
              <a:solidFill>
                <a:schemeClr val="dk1"/>
              </a:solidFill>
              <a:latin typeface="Trebuchet MS"/>
              <a:ea typeface="Trebuchet MS"/>
              <a:cs typeface="Trebuchet MS"/>
            </a:endParaRP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es-ES" dirty="0"/>
              <a:t>C</a:t>
            </a:r>
            <a:r>
              <a:rPr lang="es-ES" dirty="0" smtClean="0"/>
              <a:t>ategorización </a:t>
            </a:r>
            <a:r>
              <a:rPr lang="es-ES" dirty="0"/>
              <a:t>docente. Convenio de Colaboración </a:t>
            </a:r>
            <a:r>
              <a:rPr lang="es-ES" dirty="0" smtClean="0"/>
              <a:t>entre </a:t>
            </a:r>
            <a:r>
              <a:rPr lang="es-ES" dirty="0"/>
              <a:t>UNADE y </a:t>
            </a:r>
            <a:r>
              <a:rPr lang="es-ES" dirty="0" smtClean="0"/>
              <a:t>UC</a:t>
            </a: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endParaRPr lang="es-ES" dirty="0" smtClean="0"/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es-ES" dirty="0" smtClean="0"/>
              <a:t>Ajuste en la Política </a:t>
            </a:r>
            <a:r>
              <a:rPr lang="es-ES" dirty="0"/>
              <a:t>Homologación de </a:t>
            </a:r>
            <a:r>
              <a:rPr lang="es-ES" dirty="0" smtClean="0"/>
              <a:t>títulos, </a:t>
            </a:r>
            <a:r>
              <a:rPr lang="es-ES" dirty="0"/>
              <a:t>créditos y experiencia en los programas de </a:t>
            </a:r>
            <a:r>
              <a:rPr lang="es-ES" dirty="0" smtClean="0"/>
              <a:t>pregrado</a:t>
            </a: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endParaRPr lang="es-ES" dirty="0" smtClean="0"/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es-ES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Ajuste de Política de Devoluciones</a:t>
            </a:r>
          </a:p>
          <a:p>
            <a:pPr lvl="0" algn="just">
              <a:buClr>
                <a:schemeClr val="accent1"/>
              </a:buClr>
              <a:buSzPts val="1920"/>
            </a:pPr>
            <a:endParaRPr lang="es-ES" dirty="0" smtClean="0">
              <a:solidFill>
                <a:schemeClr val="dk1"/>
              </a:solidFill>
              <a:latin typeface="Trebuchet MS"/>
              <a:ea typeface="Trebuchet MS"/>
              <a:cs typeface="Trebuchet MS"/>
            </a:endParaRP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es-ES" dirty="0"/>
              <a:t>Firma del convenio </a:t>
            </a:r>
            <a:r>
              <a:rPr lang="es-ES" dirty="0" smtClean="0"/>
              <a:t>interinstitucional con </a:t>
            </a:r>
            <a:r>
              <a:rPr lang="es-ES" dirty="0"/>
              <a:t>POLITÉCNICO ICAFT</a:t>
            </a:r>
            <a:endParaRPr lang="es-ES" dirty="0" smtClean="0">
              <a:solidFill>
                <a:schemeClr val="dk1"/>
              </a:solidFill>
              <a:latin typeface="Trebuchet MS"/>
              <a:ea typeface="Trebuchet MS"/>
              <a:cs typeface="Trebuchet MS"/>
            </a:endParaRPr>
          </a:p>
          <a:p>
            <a:pPr marL="342900" lvl="0" indent="-342900" algn="just">
              <a:buClr>
                <a:schemeClr val="accent1"/>
              </a:buClr>
              <a:buSzPts val="1920"/>
              <a:buFont typeface="Noto Sans Symbols"/>
              <a:buChar char="►"/>
            </a:pPr>
            <a:endParaRPr dirty="0">
              <a:solidFill>
                <a:schemeClr val="dk1"/>
              </a:solidFill>
              <a:latin typeface="Trebuchet MS"/>
              <a:ea typeface="Trebuchet MS"/>
              <a:cs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9" name="Google Shape;2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533" y="379411"/>
            <a:ext cx="3110785" cy="97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143F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4"/>
          <p:cNvSpPr txBox="1">
            <a:spLocks noGrp="1"/>
          </p:cNvSpPr>
          <p:nvPr>
            <p:ph type="title"/>
          </p:nvPr>
        </p:nvSpPr>
        <p:spPr>
          <a:xfrm>
            <a:off x="677335" y="1352283"/>
            <a:ext cx="9986372" cy="317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None/>
            </a:pPr>
            <a:r>
              <a:rPr lang="es-CO" sz="5400" b="1">
                <a:solidFill>
                  <a:schemeClr val="lt1"/>
                </a:solidFill>
              </a:rPr>
              <a:t>"La calidad siempre resulta de cuatro cosas: Intención, esfuerzo, dirección y ejecutoría".</a:t>
            </a:r>
            <a:endParaRPr/>
          </a:p>
        </p:txBody>
      </p:sp>
      <p:sp>
        <p:nvSpPr>
          <p:cNvPr id="167" name="Google Shape;167;p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William Foster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2486" y="5632975"/>
            <a:ext cx="3110785" cy="97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 txBox="1">
            <a:spLocks noGrp="1"/>
          </p:cNvSpPr>
          <p:nvPr>
            <p:ph type="title"/>
          </p:nvPr>
        </p:nvSpPr>
        <p:spPr>
          <a:xfrm>
            <a:off x="480446" y="315132"/>
            <a:ext cx="561497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s-CO" sz="4000"/>
              <a:t>Pregrado </a:t>
            </a:r>
            <a:endParaRPr sz="4000"/>
          </a:p>
        </p:txBody>
      </p:sp>
      <p:grpSp>
        <p:nvGrpSpPr>
          <p:cNvPr id="174" name="Google Shape;174;p5"/>
          <p:cNvGrpSpPr/>
          <p:nvPr/>
        </p:nvGrpSpPr>
        <p:grpSpPr>
          <a:xfrm>
            <a:off x="397180" y="1118541"/>
            <a:ext cx="7321758" cy="3164250"/>
            <a:chOff x="-122344" y="172687"/>
            <a:chExt cx="7106098" cy="3757610"/>
          </a:xfrm>
        </p:grpSpPr>
        <p:sp>
          <p:nvSpPr>
            <p:cNvPr id="175" name="Google Shape;175;p5"/>
            <p:cNvSpPr/>
            <p:nvPr/>
          </p:nvSpPr>
          <p:spPr>
            <a:xfrm rot="5400000">
              <a:off x="-130634" y="394282"/>
              <a:ext cx="1712807" cy="1451536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A70B0"/>
                </a:gs>
                <a:gs pos="78000">
                  <a:srgbClr val="425D9C"/>
                </a:gs>
                <a:gs pos="100000">
                  <a:srgbClr val="425D9C"/>
                </a:gs>
              </a:gsLst>
              <a:lin ang="5400000" scaled="0"/>
            </a:gra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-122344" y="1005451"/>
              <a:ext cx="1696228" cy="726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600" b="0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</a:t>
              </a:r>
              <a:endParaRPr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 rot="5400000">
              <a:off x="3620306" y="-1676505"/>
              <a:ext cx="1407219" cy="528752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1680154" y="172687"/>
              <a:ext cx="5210637" cy="14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6500" rIns="16500" bIns="16500" anchor="ctr" anchorCtr="0">
              <a:noAutofit/>
            </a:bodyPr>
            <a:lstStyle/>
            <a:p>
              <a: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</a:pPr>
              <a:r>
                <a:rPr lang="es-CO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Convocatorias de estudiantes para el año 2023, dando continuidad al programa Administración de Empresas</a:t>
              </a:r>
              <a:endParaRPr sz="1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 rot="5400000">
              <a:off x="-267069" y="2211689"/>
              <a:ext cx="1985678" cy="1451537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A70B0"/>
                </a:gs>
                <a:gs pos="78000">
                  <a:srgbClr val="425D9C"/>
                </a:gs>
                <a:gs pos="100000">
                  <a:srgbClr val="425D9C"/>
                </a:gs>
              </a:gsLst>
              <a:lin ang="5400000" scaled="0"/>
            </a:gra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-112388" y="2813828"/>
              <a:ext cx="1696228" cy="619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600" b="0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</a:t>
              </a:r>
              <a:endParaRPr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 rot="5400000">
              <a:off x="3629346" y="11500"/>
              <a:ext cx="1421290" cy="528752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1680154" y="1944616"/>
              <a:ext cx="5210637" cy="14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6500" rIns="16500" bIns="16500" anchor="ctr" anchorCtr="0">
              <a:noAutofit/>
            </a:bodyPr>
            <a:lstStyle/>
            <a:p>
              <a: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</a:pPr>
              <a:r>
                <a:rPr lang="es-CO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Convocatorias de estudiantes para el año 2023, dando continuidad al programa Ingeniería Informática</a:t>
              </a:r>
              <a:endParaRPr sz="1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83" name="Google Shape;183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71055" y="609600"/>
            <a:ext cx="3898570" cy="581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8533" y="379411"/>
            <a:ext cx="3110785" cy="97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9;p5"/>
          <p:cNvSpPr/>
          <p:nvPr/>
        </p:nvSpPr>
        <p:spPr>
          <a:xfrm rot="5400000">
            <a:off x="529925" y="3872786"/>
            <a:ext cx="1520812" cy="1651921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5A70B0"/>
              </a:gs>
              <a:gs pos="78000">
                <a:srgbClr val="425D9C"/>
              </a:gs>
              <a:gs pos="100000">
                <a:srgbClr val="425D9C"/>
              </a:gs>
            </a:gsLst>
            <a:lin ang="5400000" scaled="0"/>
          </a:gra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5956378" y="3285884"/>
            <a:ext cx="27924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CO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</a:p>
        </p:txBody>
      </p:sp>
      <p:sp>
        <p:nvSpPr>
          <p:cNvPr id="20" name="Google Shape;181;p5"/>
          <p:cNvSpPr/>
          <p:nvPr/>
        </p:nvSpPr>
        <p:spPr>
          <a:xfrm rot="5400000">
            <a:off x="4409404" y="1864046"/>
            <a:ext cx="1171071" cy="544799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9803"/>
            </a:schemeClr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uadroTexto 5"/>
          <p:cNvSpPr txBox="1"/>
          <p:nvPr/>
        </p:nvSpPr>
        <p:spPr>
          <a:xfrm>
            <a:off x="2417026" y="4038045"/>
            <a:ext cx="509864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s-MX" sz="1800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Inclusión de programa </a:t>
            </a:r>
            <a:r>
              <a:rPr lang="es-MX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 formación profesional, </a:t>
            </a:r>
            <a:r>
              <a:rPr lang="es-MX" sz="1800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través de la profesionalización de técnicos y tecnólogos – convenio Interinstitucional </a:t>
            </a:r>
            <a:r>
              <a:rPr lang="es-MX" sz="1800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Politécnico </a:t>
            </a:r>
            <a:r>
              <a:rPr lang="es-MX" sz="1800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ICAFT </a:t>
            </a:r>
            <a:endParaRPr lang="es-MX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Google Shape;180;p5"/>
          <p:cNvSpPr txBox="1"/>
          <p:nvPr/>
        </p:nvSpPr>
        <p:spPr>
          <a:xfrm>
            <a:off x="466052" y="4604987"/>
            <a:ext cx="1747706" cy="52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100" tIns="31100" rIns="31100" bIns="31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 sz="36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7" y="5156287"/>
            <a:ext cx="1613025" cy="17017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0794" y="5755658"/>
            <a:ext cx="124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>
                <a:solidFill>
                  <a:schemeClr val="bg1"/>
                </a:solidFill>
              </a:rPr>
              <a:t>4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6" name="Google Shape;181;p5"/>
          <p:cNvSpPr/>
          <p:nvPr/>
        </p:nvSpPr>
        <p:spPr>
          <a:xfrm rot="5400000">
            <a:off x="4449703" y="3123944"/>
            <a:ext cx="1108094" cy="544799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9803"/>
            </a:schemeClr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2359600" y="5322793"/>
            <a:ext cx="562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MX" sz="1800" dirty="0"/>
              <a:t>Se </a:t>
            </a:r>
            <a:r>
              <a:rPr lang="es-MX" sz="1800" dirty="0" smtClean="0"/>
              <a:t>inició la </a:t>
            </a:r>
            <a:r>
              <a:rPr lang="es-MX" sz="1800" dirty="0"/>
              <a:t>firma de convenios de colaboración con empresas para ofrecer oportunidades de prácticas empresariales a estudiantes de pregrado.</a:t>
            </a:r>
            <a:endParaRPr lang="es-CO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698712" y="423620"/>
            <a:ext cx="386509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CO"/>
              <a:t>Investigación </a:t>
            </a:r>
            <a:endParaRPr/>
          </a:p>
        </p:txBody>
      </p:sp>
      <p:pic>
        <p:nvPicPr>
          <p:cNvPr id="190" name="Google Shape;190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4102" y="1425844"/>
            <a:ext cx="4614314" cy="4587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6"/>
          <p:cNvGrpSpPr/>
          <p:nvPr/>
        </p:nvGrpSpPr>
        <p:grpSpPr>
          <a:xfrm>
            <a:off x="-1416924" y="245603"/>
            <a:ext cx="12357524" cy="6677217"/>
            <a:chOff x="-5607312" y="-858542"/>
            <a:chExt cx="12357524" cy="6677217"/>
          </a:xfrm>
        </p:grpSpPr>
        <p:sp>
          <p:nvSpPr>
            <p:cNvPr id="192" name="Google Shape;192;p6"/>
            <p:cNvSpPr/>
            <p:nvPr/>
          </p:nvSpPr>
          <p:spPr>
            <a:xfrm>
              <a:off x="-5607312" y="-858542"/>
              <a:ext cx="6677217" cy="6677217"/>
            </a:xfrm>
            <a:prstGeom prst="blockArc">
              <a:avLst>
                <a:gd name="adj1" fmla="val 18900000"/>
                <a:gd name="adj2" fmla="val 2700000"/>
                <a:gd name="adj3" fmla="val 323"/>
              </a:avLst>
            </a:prstGeom>
            <a:noFill/>
            <a:ln w="19050" cap="rnd" cmpd="sng">
              <a:solidFill>
                <a:srgbClr val="1D64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909587" y="251410"/>
              <a:ext cx="5382968" cy="60049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E8E8E8"/>
                </a:gs>
                <a:gs pos="100000">
                  <a:srgbClr val="E8E8E8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 txBox="1"/>
            <p:nvPr/>
          </p:nvSpPr>
          <p:spPr>
            <a:xfrm>
              <a:off x="909587" y="185585"/>
              <a:ext cx="5203405" cy="640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400" tIns="60950" rIns="60950" bIns="60950" anchor="ctr" anchorCtr="0">
              <a:noAutofit/>
            </a:bodyPr>
            <a:lstStyle/>
            <a:p>
              <a:r>
                <a:rPr lang="es-CO" sz="1200" dirty="0">
                  <a:solidFill>
                    <a:srgbClr val="143F6A"/>
                  </a:solidFill>
                  <a:latin typeface="Trebuchet MS"/>
                  <a:ea typeface="Trebuchet MS"/>
                  <a:cs typeface="Trebuchet MS"/>
                </a:rPr>
                <a:t>Fomento de investigación mediante la articulación de diplomados como opción de grado. </a:t>
              </a: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259423" y="219265"/>
              <a:ext cx="1240033" cy="685520"/>
            </a:xfrm>
            <a:prstGeom prst="ellipse">
              <a:avLst/>
            </a:prstGeom>
            <a:solidFill>
              <a:schemeClr val="lt1"/>
            </a:solidFill>
            <a:ln w="12700" cap="rnd" cmpd="sng">
              <a:solidFill>
                <a:srgbClr val="267FD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157033" y="1053110"/>
              <a:ext cx="4955960" cy="748757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E8E8E8"/>
                </a:gs>
                <a:gs pos="100000">
                  <a:srgbClr val="E8E8E8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795482" y="1076432"/>
              <a:ext cx="5954730" cy="700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400" tIns="71100" rIns="71100" bIns="7110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s-CO" sz="1200" dirty="0">
                  <a:solidFill>
                    <a:srgbClr val="143F6A"/>
                  </a:solidFill>
                  <a:latin typeface="Trebuchet MS"/>
                  <a:ea typeface="Trebuchet MS"/>
                  <a:cs typeface="Trebuchet MS"/>
                </a:rPr>
                <a:t>Actualización del plan estratégico del grupo de investigación</a:t>
              </a: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79076" y="1155377"/>
              <a:ext cx="1200726" cy="643156"/>
            </a:xfrm>
            <a:prstGeom prst="ellipse">
              <a:avLst/>
            </a:prstGeom>
            <a:solidFill>
              <a:schemeClr val="lt1"/>
            </a:solidFill>
            <a:ln w="12700" cap="rnd" cmpd="sng">
              <a:solidFill>
                <a:srgbClr val="267FD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298392" y="3025111"/>
              <a:ext cx="5223605" cy="630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78000">
                  <a:srgbClr val="E8E8E8"/>
                </a:gs>
                <a:gs pos="100000">
                  <a:srgbClr val="E8E8E8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 txBox="1"/>
            <p:nvPr/>
          </p:nvSpPr>
          <p:spPr>
            <a:xfrm>
              <a:off x="978030" y="3001881"/>
              <a:ext cx="5313965" cy="733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7400" tIns="45700" rIns="45700" bIns="45700" anchor="ctr" anchorCtr="0">
              <a:noAutofit/>
            </a:bodyPr>
            <a:lstStyle/>
            <a:p>
              <a:pPr lvl="0"/>
              <a:r>
                <a:rPr lang="es-CO" sz="1200" dirty="0" smtClean="0">
                  <a:solidFill>
                    <a:srgbClr val="143F6A"/>
                  </a:solidFill>
                  <a:latin typeface="Trebuchet MS"/>
                  <a:ea typeface="Trebuchet MS"/>
                  <a:cs typeface="Trebuchet MS"/>
                </a:rPr>
                <a:t>Búsqueda </a:t>
              </a:r>
              <a:r>
                <a:rPr lang="es-CO" sz="1200" dirty="0">
                  <a:solidFill>
                    <a:srgbClr val="143F6A"/>
                  </a:solidFill>
                  <a:latin typeface="Trebuchet MS"/>
                  <a:ea typeface="Trebuchet MS"/>
                  <a:cs typeface="Trebuchet MS"/>
                </a:rPr>
                <a:t>de alianzas </a:t>
              </a:r>
              <a:r>
                <a:rPr lang="es-CO" sz="1200" dirty="0" smtClean="0">
                  <a:solidFill>
                    <a:srgbClr val="143F6A"/>
                  </a:solidFill>
                  <a:latin typeface="Trebuchet MS"/>
                  <a:ea typeface="Trebuchet MS"/>
                  <a:cs typeface="Trebuchet MS"/>
                </a:rPr>
                <a:t>interinstitucionales para </a:t>
              </a:r>
              <a:r>
                <a:rPr lang="es-CO" sz="1200" dirty="0">
                  <a:solidFill>
                    <a:srgbClr val="143F6A"/>
                  </a:solidFill>
                  <a:latin typeface="Trebuchet MS"/>
                  <a:ea typeface="Trebuchet MS"/>
                  <a:cs typeface="Trebuchet MS"/>
                </a:rPr>
                <a:t>impulsar la investigación. </a:t>
              </a: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76109" y="3015196"/>
              <a:ext cx="1240033" cy="722382"/>
            </a:xfrm>
            <a:prstGeom prst="ellipse">
              <a:avLst/>
            </a:prstGeom>
            <a:solidFill>
              <a:schemeClr val="lt1"/>
            </a:solidFill>
            <a:ln w="12700" cap="rnd" cmpd="sng">
              <a:solidFill>
                <a:srgbClr val="267FD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2" name="Google Shape;20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7502" y="259629"/>
            <a:ext cx="3110785" cy="97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93;p6"/>
          <p:cNvSpPr/>
          <p:nvPr/>
        </p:nvSpPr>
        <p:spPr>
          <a:xfrm>
            <a:off x="5645039" y="3128006"/>
            <a:ext cx="4821966" cy="707521"/>
          </a:xfrm>
          <a:prstGeom prst="rect">
            <a:avLst/>
          </a:prstGeom>
          <a:gradFill>
            <a:gsLst>
              <a:gs pos="0">
                <a:schemeClr val="lt1"/>
              </a:gs>
              <a:gs pos="78000">
                <a:srgbClr val="E8E8E8"/>
              </a:gs>
              <a:gs pos="100000">
                <a:srgbClr val="E8E8E8"/>
              </a:gs>
            </a:gsLst>
            <a:lin ang="5400000" scaled="0"/>
          </a:gradFill>
          <a:ln>
            <a:noFill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98;p6"/>
          <p:cNvSpPr/>
          <p:nvPr/>
        </p:nvSpPr>
        <p:spPr>
          <a:xfrm>
            <a:off x="4682966" y="3136286"/>
            <a:ext cx="1200726" cy="663578"/>
          </a:xfrm>
          <a:prstGeom prst="ellipse">
            <a:avLst/>
          </a:prstGeom>
          <a:solidFill>
            <a:schemeClr val="lt1"/>
          </a:solidFill>
          <a:ln w="12700" cap="rnd" cmpd="sng">
            <a:solidFill>
              <a:srgbClr val="267FD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5970819" y="3266593"/>
            <a:ext cx="4626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143F6A"/>
                </a:solidFill>
                <a:latin typeface="Trebuchet MS"/>
                <a:ea typeface="Trebuchet MS"/>
                <a:cs typeface="Trebuchet MS"/>
              </a:rPr>
              <a:t>Planificación de la participación</a:t>
            </a:r>
            <a:r>
              <a:rPr lang="es-CO" b="1" dirty="0" smtClean="0"/>
              <a:t> </a:t>
            </a:r>
            <a:r>
              <a:rPr lang="es-CO" sz="1200" dirty="0">
                <a:solidFill>
                  <a:srgbClr val="143F6A"/>
                </a:solidFill>
                <a:latin typeface="Trebuchet MS"/>
                <a:ea typeface="Trebuchet MS"/>
                <a:cs typeface="Trebuchet MS"/>
              </a:rPr>
              <a:t>de la institución en redes y comunidades de investigación.</a:t>
            </a:r>
          </a:p>
          <a:p>
            <a:endParaRPr lang="es-CO" dirty="0"/>
          </a:p>
        </p:txBody>
      </p:sp>
      <p:sp>
        <p:nvSpPr>
          <p:cNvPr id="22" name="Google Shape;193;p6"/>
          <p:cNvSpPr/>
          <p:nvPr/>
        </p:nvSpPr>
        <p:spPr>
          <a:xfrm>
            <a:off x="4938416" y="5060891"/>
            <a:ext cx="4821966" cy="707521"/>
          </a:xfrm>
          <a:prstGeom prst="rect">
            <a:avLst/>
          </a:prstGeom>
          <a:gradFill>
            <a:gsLst>
              <a:gs pos="0">
                <a:schemeClr val="lt1"/>
              </a:gs>
              <a:gs pos="78000">
                <a:srgbClr val="E8E8E8"/>
              </a:gs>
              <a:gs pos="100000">
                <a:srgbClr val="E8E8E8"/>
              </a:gs>
            </a:gsLst>
            <a:lin ang="5400000" scaled="0"/>
          </a:gradFill>
          <a:ln>
            <a:noFill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98;p6"/>
          <p:cNvSpPr/>
          <p:nvPr/>
        </p:nvSpPr>
        <p:spPr>
          <a:xfrm>
            <a:off x="4220506" y="5059385"/>
            <a:ext cx="1200726" cy="663578"/>
          </a:xfrm>
          <a:prstGeom prst="ellipse">
            <a:avLst/>
          </a:prstGeom>
          <a:solidFill>
            <a:schemeClr val="lt1"/>
          </a:solidFill>
          <a:ln w="12700" cap="rnd" cmpd="sng">
            <a:solidFill>
              <a:srgbClr val="267FD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5488780" y="5271010"/>
            <a:ext cx="429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rgbClr val="143F6A"/>
                </a:solidFill>
                <a:latin typeface="Trebuchet MS"/>
                <a:ea typeface="Trebuchet MS"/>
                <a:cs typeface="Trebuchet MS"/>
              </a:rPr>
              <a:t>Planificación y ejecución de eventos académicos</a:t>
            </a:r>
            <a:r>
              <a:rPr lang="es-CO" b="1" dirty="0"/>
              <a:t> </a:t>
            </a:r>
            <a:endParaRPr lang="es-CO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>
            <a:spLocks noGrp="1"/>
          </p:cNvSpPr>
          <p:nvPr>
            <p:ph type="title"/>
          </p:nvPr>
        </p:nvSpPr>
        <p:spPr>
          <a:xfrm>
            <a:off x="480446" y="315132"/>
            <a:ext cx="561497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s-CO" sz="4000"/>
              <a:t>Posgrados  </a:t>
            </a:r>
            <a:endParaRPr sz="4000"/>
          </a:p>
        </p:txBody>
      </p:sp>
      <p:grpSp>
        <p:nvGrpSpPr>
          <p:cNvPr id="208" name="Google Shape;208;p7"/>
          <p:cNvGrpSpPr/>
          <p:nvPr/>
        </p:nvGrpSpPr>
        <p:grpSpPr>
          <a:xfrm>
            <a:off x="480446" y="1474005"/>
            <a:ext cx="6983754" cy="4566356"/>
            <a:chOff x="1" y="1664"/>
            <a:chExt cx="6983753" cy="4566356"/>
          </a:xfrm>
        </p:grpSpPr>
        <p:sp>
          <p:nvSpPr>
            <p:cNvPr id="209" name="Google Shape;209;p7"/>
            <p:cNvSpPr/>
            <p:nvPr/>
          </p:nvSpPr>
          <p:spPr>
            <a:xfrm rot="5400000">
              <a:off x="-247673" y="249338"/>
              <a:ext cx="1651156" cy="1155809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A70B0"/>
                </a:gs>
                <a:gs pos="78000">
                  <a:srgbClr val="425D9C"/>
                </a:gs>
                <a:gs pos="100000">
                  <a:srgbClr val="425D9C"/>
                </a:gs>
              </a:gsLst>
              <a:lin ang="5400000" scaled="0"/>
            </a:gra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 txBox="1"/>
            <p:nvPr/>
          </p:nvSpPr>
          <p:spPr>
            <a:xfrm>
              <a:off x="1" y="579570"/>
              <a:ext cx="1155809" cy="495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</a:t>
              </a:r>
              <a:endParaRPr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 rot="5400000">
              <a:off x="3515439" y="-2312918"/>
              <a:ext cx="1073251" cy="582794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 txBox="1"/>
            <p:nvPr/>
          </p:nvSpPr>
          <p:spPr>
            <a:xfrm>
              <a:off x="1138092" y="116821"/>
              <a:ext cx="5775553" cy="96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3325" rIns="13325" bIns="13325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100"/>
                <a:buFont typeface="Trebuchet MS"/>
                <a:buChar char="•"/>
              </a:pPr>
              <a:r>
                <a:rPr lang="es-ES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</a:rPr>
                <a:t>Se crean, adoptan estructuras y radican </a:t>
              </a:r>
              <a:r>
                <a:rPr lang="es-CO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documentos maestros para aprobación de la especialización </a:t>
              </a:r>
              <a:r>
                <a:rPr lang="es-CO" sz="1600" dirty="0" smtClean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 Gerencia </a:t>
              </a:r>
              <a:r>
                <a:rPr lang="es-CO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 Proyectos</a:t>
              </a:r>
              <a:endParaRPr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 rot="5400000">
              <a:off x="-247673" y="1706938"/>
              <a:ext cx="1651156" cy="1155809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A70B0"/>
                </a:gs>
                <a:gs pos="78000">
                  <a:srgbClr val="425D9C"/>
                </a:gs>
                <a:gs pos="100000">
                  <a:srgbClr val="425D9C"/>
                </a:gs>
              </a:gsLst>
              <a:lin ang="5400000" scaled="0"/>
            </a:gra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 txBox="1"/>
            <p:nvPr/>
          </p:nvSpPr>
          <p:spPr>
            <a:xfrm>
              <a:off x="1" y="2037170"/>
              <a:ext cx="1155809" cy="495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</a:t>
              </a:r>
              <a:endParaRPr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 rot="5400000">
              <a:off x="3533156" y="-918082"/>
              <a:ext cx="1073251" cy="582794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 txBox="1"/>
            <p:nvPr/>
          </p:nvSpPr>
          <p:spPr>
            <a:xfrm>
              <a:off x="1155809" y="1511657"/>
              <a:ext cx="5775553" cy="96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3325" rIns="13325" bIns="13325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100"/>
                <a:buFont typeface="Trebuchet MS"/>
                <a:buChar char="•"/>
              </a:pPr>
              <a:r>
                <a:rPr lang="es-ES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</a:rPr>
                <a:t>Se crean, adoptan estructuras y radican </a:t>
              </a:r>
              <a:r>
                <a:rPr lang="es-CO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documentos maestros para aprobación de la especialización en Analítica de Datos- Big data</a:t>
              </a:r>
              <a:endParaRPr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 rot="5400000">
              <a:off x="-247673" y="3164538"/>
              <a:ext cx="1651156" cy="1155809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5A70B0"/>
                </a:gs>
                <a:gs pos="78000">
                  <a:srgbClr val="425D9C"/>
                </a:gs>
                <a:gs pos="100000">
                  <a:srgbClr val="425D9C"/>
                </a:gs>
              </a:gsLst>
              <a:lin ang="5400000" scaled="0"/>
            </a:gra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 txBox="1"/>
            <p:nvPr/>
          </p:nvSpPr>
          <p:spPr>
            <a:xfrm>
              <a:off x="1" y="3494770"/>
              <a:ext cx="1155809" cy="495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</a:t>
              </a:r>
              <a:endParaRPr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 rot="5400000">
              <a:off x="3533156" y="539517"/>
              <a:ext cx="1073251" cy="582794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 txBox="1"/>
            <p:nvPr/>
          </p:nvSpPr>
          <p:spPr>
            <a:xfrm>
              <a:off x="1155809" y="2969256"/>
              <a:ext cx="5775553" cy="96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3325" rIns="13325" bIns="13325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100"/>
                <a:buFont typeface="Trebuchet MS"/>
                <a:buChar char="•"/>
              </a:pPr>
              <a:r>
                <a:rPr lang="es-MX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</a:rPr>
                <a:t>Se crean, adoptan estructuras y radican </a:t>
              </a:r>
              <a:r>
                <a:rPr lang="es-MX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documentos maestros para aprobación de la especialización en </a:t>
              </a:r>
              <a:r>
                <a:rPr lang="es-CO" sz="1600" dirty="0" smtClean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Metodología </a:t>
              </a:r>
              <a:r>
                <a:rPr lang="es-CO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BIM</a:t>
              </a:r>
              <a:endParaRPr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21" name="Google Shape;221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71055" y="609600"/>
            <a:ext cx="3898570" cy="581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8533" y="379411"/>
            <a:ext cx="3110785" cy="97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 txBox="1">
            <a:spLocks noGrp="1"/>
          </p:cNvSpPr>
          <p:nvPr>
            <p:ph type="title"/>
          </p:nvPr>
        </p:nvSpPr>
        <p:spPr>
          <a:xfrm>
            <a:off x="708858" y="330292"/>
            <a:ext cx="7102287" cy="90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CO"/>
              <a:t>Educación Continua y Extensión </a:t>
            </a:r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>
            <a:off x="-5784776" y="100616"/>
            <a:ext cx="17891493" cy="7801117"/>
            <a:chOff x="-6551746" y="-1002375"/>
            <a:chExt cx="17891493" cy="7801117"/>
          </a:xfrm>
        </p:grpSpPr>
        <p:sp>
          <p:nvSpPr>
            <p:cNvPr id="236" name="Google Shape;236;p9"/>
            <p:cNvSpPr/>
            <p:nvPr/>
          </p:nvSpPr>
          <p:spPr>
            <a:xfrm>
              <a:off x="-6551746" y="-1002375"/>
              <a:ext cx="7801117" cy="7801117"/>
            </a:xfrm>
            <a:prstGeom prst="blockArc">
              <a:avLst>
                <a:gd name="adj1" fmla="val 18900000"/>
                <a:gd name="adj2" fmla="val 2700000"/>
                <a:gd name="adj3" fmla="val 277"/>
              </a:avLst>
            </a:prstGeom>
            <a:noFill/>
            <a:ln w="19050" cap="rnd" cmpd="sng">
              <a:solidFill>
                <a:srgbClr val="374E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015233" y="365416"/>
              <a:ext cx="10084484" cy="1314998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 txBox="1"/>
            <p:nvPr/>
          </p:nvSpPr>
          <p:spPr>
            <a:xfrm>
              <a:off x="804536" y="395507"/>
              <a:ext cx="10238778" cy="1017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150" tIns="48250" rIns="48250" bIns="48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Nuevo portafolio de diplomados, en atención a las necesidades del mercado laboral </a:t>
              </a: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: </a:t>
              </a:r>
              <a:r>
                <a:rPr lang="es-CO" b="0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Hacking Ético - Formación Red, Blue &amp; </a:t>
              </a:r>
              <a:r>
                <a:rPr lang="es-CO" b="0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Purple</a:t>
              </a:r>
              <a:r>
                <a:rPr lang="es-CO" b="0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s-CO" b="0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team</a:t>
              </a:r>
              <a:r>
                <a:rPr lang="es-CO" b="0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Hipnosis para desarrollo personal, inteligencia Artificial para Marketing y Comunicación Digital, Derecho Laboral, Diseño y Decoración de espacios interiores, Diseño de Iluminación interior y exterior con énfasis en </a:t>
              </a: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RETILAP</a:t>
              </a:r>
              <a:r>
                <a:rPr lang="es-CO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,</a:t>
              </a: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Revisoría Fiscal y Energías Renovables </a:t>
              </a:r>
              <a:endParaRPr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27085" y="365416"/>
              <a:ext cx="1449091" cy="1159273"/>
            </a:xfrm>
            <a:prstGeom prst="ellipse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1545804" y="1981352"/>
              <a:ext cx="9793943" cy="710937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 txBox="1"/>
            <p:nvPr/>
          </p:nvSpPr>
          <p:spPr>
            <a:xfrm>
              <a:off x="1015232" y="1874365"/>
              <a:ext cx="9787993" cy="1103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150" tIns="48250" rIns="48250" bIns="48250" anchor="ctr" anchorCtr="0">
              <a:noAutofit/>
            </a:bodyPr>
            <a:lstStyle/>
            <a:p>
              <a:pPr lvl="0">
                <a:lnSpc>
                  <a:spcPct val="90000"/>
                </a:lnSpc>
              </a:pP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 logró  mas de 5.500 nuevos estudiantes en los diferentes programas de actualización, con mas </a:t>
              </a:r>
              <a:r>
                <a:rPr lang="es-MX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 4.388 de graduados de programas de  diversas </a:t>
              </a:r>
              <a:r>
                <a:rPr lang="es-MX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áreas demandadas por el mercado laboral</a:t>
              </a:r>
              <a:r>
                <a:rPr lang="es-MX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.</a:t>
              </a:r>
              <a:endParaRPr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96547" y="1803032"/>
              <a:ext cx="1449091" cy="1048688"/>
            </a:xfrm>
            <a:prstGeom prst="ellipse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1249371" y="3049042"/>
              <a:ext cx="9980862" cy="812389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1015232" y="2923053"/>
              <a:ext cx="10028081" cy="906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150" tIns="48250" rIns="48250" bIns="48250" anchor="ctr" anchorCtr="0">
              <a:noAutofit/>
            </a:bodyPr>
            <a:lstStyle/>
            <a:p>
              <a:pPr lvl="0">
                <a:lnSpc>
                  <a:spcPct val="90000"/>
                </a:lnSpc>
              </a:pP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Nuevos Convenios Interinstitucionales. </a:t>
              </a:r>
              <a:r>
                <a:rPr lang="es-CO" b="0" i="0" u="none" strike="noStrike" cap="none" dirty="0" err="1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Acreditta</a:t>
              </a: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: a</a:t>
              </a:r>
              <a:r>
                <a:rPr lang="es-MX" dirty="0" err="1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creditación</a:t>
              </a:r>
              <a:r>
                <a:rPr lang="es-MX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 </a:t>
              </a:r>
              <a:r>
                <a:rPr lang="es-MX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de Competencias mediante Insignia </a:t>
              </a:r>
              <a:r>
                <a:rPr lang="es-MX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Digita y </a:t>
              </a: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s-CO" b="0" i="0" u="none" strike="noStrike" cap="none" dirty="0" err="1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CertJoin</a:t>
              </a:r>
              <a:r>
                <a:rPr lang="es-CO" b="0" i="0" u="none" strike="noStrike" cap="none" dirty="0" smtClean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-</a:t>
              </a:r>
              <a:r>
                <a:rPr lang="es-CO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s-CO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Certified</a:t>
              </a:r>
              <a:r>
                <a:rPr lang="es-CO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 </a:t>
              </a:r>
              <a:r>
                <a:rPr lang="es-CO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Associate</a:t>
              </a:r>
              <a:r>
                <a:rPr lang="es-CO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</a:rPr>
                <a:t> (EHCA)</a:t>
              </a:r>
              <a:r>
                <a:rPr lang="es-CO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-, </a:t>
              </a:r>
              <a:endParaRPr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290687" y="2993227"/>
              <a:ext cx="1449091" cy="1062154"/>
            </a:xfrm>
            <a:prstGeom prst="ellipse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6" name="Google Shape;2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502" y="259629"/>
            <a:ext cx="3110785" cy="97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43;p9"/>
          <p:cNvSpPr/>
          <p:nvPr/>
        </p:nvSpPr>
        <p:spPr>
          <a:xfrm>
            <a:off x="1590433" y="5425950"/>
            <a:ext cx="10032072" cy="1016276"/>
          </a:xfrm>
          <a:prstGeom prst="rect">
            <a:avLst/>
          </a:prstGeom>
          <a:solidFill>
            <a:schemeClr val="accent1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45;p9"/>
          <p:cNvSpPr/>
          <p:nvPr/>
        </p:nvSpPr>
        <p:spPr>
          <a:xfrm>
            <a:off x="761695" y="5353004"/>
            <a:ext cx="1449091" cy="1157198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2267809" y="5558500"/>
            <a:ext cx="919108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es-MX" dirty="0" smtClean="0">
                <a:solidFill>
                  <a:schemeClr val="bg1"/>
                </a:solidFill>
              </a:rPr>
              <a:t>Integración </a:t>
            </a:r>
            <a:r>
              <a:rPr lang="es-MX" dirty="0">
                <a:solidFill>
                  <a:schemeClr val="bg1"/>
                </a:solidFill>
              </a:rPr>
              <a:t>de herramientas digitales en los programas de formación profesional </a:t>
            </a:r>
            <a:r>
              <a:rPr lang="es-MX" dirty="0" smtClean="0">
                <a:solidFill>
                  <a:schemeClr val="bg1"/>
                </a:solidFill>
              </a:rPr>
              <a:t>ofreciendo </a:t>
            </a:r>
            <a:r>
              <a:rPr lang="es-MX" dirty="0">
                <a:solidFill>
                  <a:schemeClr val="bg1"/>
                </a:solidFill>
              </a:rPr>
              <a:t>una experiencia de aprendizaje más dinámica e interactiva. La variedad de recursos multimedia, plataformas de colaboración en línea y simulaciones virtuales enriquecen el proceso educativo, estimulando la participación activa y fomentando un aprendizaje práctico y experiencial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Azul cáli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996</Words>
  <Application>Microsoft Office PowerPoint</Application>
  <PresentationFormat>Panorámica</PresentationFormat>
  <Paragraphs>87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Noto Sans Symbols</vt:lpstr>
      <vt:lpstr>Roboto</vt:lpstr>
      <vt:lpstr>Segoe UI Variable Text</vt:lpstr>
      <vt:lpstr>Trebuchet MS</vt:lpstr>
      <vt:lpstr>Wingdings</vt:lpstr>
      <vt:lpstr>Faceta</vt:lpstr>
      <vt:lpstr>              Informe de Gestión Institucional  2023 </vt:lpstr>
      <vt:lpstr>Contenido </vt:lpstr>
      <vt:lpstr>Introducción </vt:lpstr>
      <vt:lpstr>Presentación de PowerPoint</vt:lpstr>
      <vt:lpstr>"La calidad siempre resulta de cuatro cosas: Intención, esfuerzo, dirección y ejecutoría".</vt:lpstr>
      <vt:lpstr>Pregrado </vt:lpstr>
      <vt:lpstr>Investigación </vt:lpstr>
      <vt:lpstr>Posgrados  </vt:lpstr>
      <vt:lpstr>Educación Continua y Extensión </vt:lpstr>
      <vt:lpstr>Aseguramiento dela Calidad</vt:lpstr>
      <vt:lpstr>Proyección Social </vt:lpstr>
      <vt:lpstr>Bienestar Universitario/Institucional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 Institucional  2023</dc:title>
  <dc:creator>BIENESTAR UC</dc:creator>
  <cp:lastModifiedBy>Adriana Garnica</cp:lastModifiedBy>
  <cp:revision>33</cp:revision>
  <dcterms:created xsi:type="dcterms:W3CDTF">2022-03-10T14:03:48Z</dcterms:created>
  <dcterms:modified xsi:type="dcterms:W3CDTF">2024-05-01T20:13:03Z</dcterms:modified>
</cp:coreProperties>
</file>